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Average"/>
      <p:regular r:id="rId41"/>
    </p:embeddedFont>
    <p:embeddedFont>
      <p:font typeface="Oswald"/>
      <p:regular r:id="rId42"/>
      <p:bold r:id="rId43"/>
    </p:embeddedFont>
    <p:embeddedFont>
      <p:font typeface="Alfa Slab On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8.xml"/><Relationship Id="rId44" Type="http://schemas.openxmlformats.org/officeDocument/2006/relationships/font" Target="fonts/AlfaSlabOne-regular.fntdata"/><Relationship Id="rId21" Type="http://schemas.openxmlformats.org/officeDocument/2006/relationships/slide" Target="slides/slide17.xml"/><Relationship Id="rId43" Type="http://schemas.openxmlformats.org/officeDocument/2006/relationships/font" Target="fonts/Oswa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Sicher -&gt; immer mit Fragezeichen? ;)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weltweit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-&gt; Netzabdeckung und Gateways dürfte ganz gut sein. Haken dran ;)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aktueller Status: Entwicklung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Das “Internet der Dinge”…???!!! :D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links: Hardware,</a:t>
            </a:r>
            <a:br>
              <a:rPr lang="de"/>
            </a:br>
            <a:r>
              <a:rPr lang="de"/>
              <a:t>rechts: Daten und Software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links: Hardware,</a:t>
            </a:r>
            <a:br>
              <a:rPr lang="de"/>
            </a:br>
            <a:r>
              <a:rPr lang="de"/>
              <a:t>rechts: Daten und Software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3668216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3974833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5644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5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thethingsnetwork.org/wiki/Home" TargetMode="External"/><Relationship Id="rId4" Type="http://schemas.openxmlformats.org/officeDocument/2006/relationships/hyperlink" Target="http://freeknowledge.eu/blogs/things-network-4x-commons-internet-of-things" TargetMode="External"/><Relationship Id="rId10" Type="http://schemas.openxmlformats.org/officeDocument/2006/relationships/hyperlink" Target="http://weinhof9.de/" TargetMode="External"/><Relationship Id="rId9" Type="http://schemas.openxmlformats.org/officeDocument/2006/relationships/hyperlink" Target="http://ulm.maps.luftdaten.info/" TargetMode="External"/><Relationship Id="rId5" Type="http://schemas.openxmlformats.org/officeDocument/2006/relationships/hyperlink" Target="https://stefan.schultheis.at/wp-content/uploads/2017/04/IMG_20170403_130844.jpg" TargetMode="External"/><Relationship Id="rId6" Type="http://schemas.openxmlformats.org/officeDocument/2006/relationships/hyperlink" Target="https://stefan.schultheis.at/wp-content/uploads/2017/03/IMG_20170403_124327.jpg" TargetMode="External"/><Relationship Id="rId7" Type="http://schemas.openxmlformats.org/officeDocument/2006/relationships/hyperlink" Target="https://stefan.schultheis.at/wp-content/uploads/2017/04/lora-gw2.png" TargetMode="External"/><Relationship Id="rId8" Type="http://schemas.openxmlformats.org/officeDocument/2006/relationships/hyperlink" Target="https://twitter.com/ttn_ulm/status/85501735656900608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4800"/>
              <a:t>PROJEKTVORSTELLUNG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>
              <a:spcBef>
                <a:spcPts val="0"/>
              </a:spcBef>
              <a:buNone/>
            </a:pPr>
            <a:r>
              <a:rPr lang="de" sz="4800"/>
              <a:t>Summer School 2017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2017/04/24    </a:t>
            </a:r>
            <a:r>
              <a:rPr lang="de"/>
              <a:t>uulm/kiz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499500" y="5565125"/>
            <a:ext cx="81450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lang="de"/>
              <a:t>	Johannes Deger				Simon Lüke</a:t>
            </a:r>
          </a:p>
          <a:p>
            <a:pPr indent="457200" lvl="0" marL="457200" rtl="0" algn="l">
              <a:spcBef>
                <a:spcPts val="0"/>
              </a:spcBef>
              <a:buNone/>
            </a:pPr>
            <a:r>
              <a:rPr i="1" lang="de"/>
              <a:t>k</a:t>
            </a:r>
            <a:r>
              <a:rPr i="1" lang="de"/>
              <a:t>iz Universität Ulm	</a:t>
            </a:r>
            <a:r>
              <a:rPr i="1" lang="de"/>
              <a:t>	</a:t>
            </a:r>
            <a:r>
              <a:rPr i="1" lang="de"/>
              <a:t>	Studierendenwerk Ulm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… sogar sicher?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5" y="2813874"/>
            <a:ext cx="8487175" cy="13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Verbreitung des TTN-Netzwerks… weltweit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147718"/>
            <a:ext cx="8520598" cy="375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Ulm!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2420475" y="5979475"/>
            <a:ext cx="6982200" cy="51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de"/>
              <a:t>lora.ulm-digital.com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49" y="381525"/>
            <a:ext cx="6732199" cy="531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0" y="3164199"/>
            <a:ext cx="2539549" cy="33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Hardware 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Nodes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6293407"/>
            <a:ext cx="8520600" cy="560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"/>
              <a:t>https://shop.thethingsnetwork.com/index.php/product/the-things-node</a:t>
            </a:r>
          </a:p>
        </p:txBody>
      </p:sp>
      <p:pic>
        <p:nvPicPr>
          <p:cNvPr descr="TTN Node" id="174" name="Shape 174" title="TTN Node"/>
          <p:cNvPicPr preferRelativeResize="0"/>
          <p:nvPr/>
        </p:nvPicPr>
        <p:blipFill rotWithShape="1">
          <a:blip r:embed="rId3">
            <a:alphaModFix/>
          </a:blip>
          <a:srcRect b="9991" l="23699" r="32060" t="15939"/>
          <a:stretch/>
        </p:blipFill>
        <p:spPr>
          <a:xfrm>
            <a:off x="634900" y="1283186"/>
            <a:ext cx="4068421" cy="4808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hop.thethingsnetwork.com/wp-content/uploads/2015/11/TTN-Node3.jpg" id="175" name="Shape 175"/>
          <p:cNvPicPr preferRelativeResize="0"/>
          <p:nvPr/>
        </p:nvPicPr>
        <p:blipFill rotWithShape="1">
          <a:blip r:embed="rId4">
            <a:alphaModFix/>
          </a:blip>
          <a:srcRect b="8729" l="28211" r="24627" t="15363"/>
          <a:stretch/>
        </p:blipFill>
        <p:spPr>
          <a:xfrm>
            <a:off x="5577332" y="423550"/>
            <a:ext cx="2944492" cy="2997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hop.thethingsnetwork.com/wp-content/uploads/2015/11/TTNNode.jpg"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331" y="4228844"/>
            <a:ext cx="2944492" cy="186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The Things Uno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Eigenschaften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…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Erweiterungen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…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74" y="1603150"/>
            <a:ext cx="4858275" cy="30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Einschränkungen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Hardware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de"/>
              <a:t>Datenübertragung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Software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Daten</a:t>
            </a:r>
            <a:b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</a:t>
            </a:r>
            <a:b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Interface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Kurze Vorstellungsrunde?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915950" y="1513350"/>
            <a:ext cx="78660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Michaela Hering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kiz, +49 (0)731 50-</a:t>
            </a:r>
            <a:r>
              <a:rPr b="1" lang="de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22480</a:t>
            </a:r>
            <a:r>
              <a:rPr lang="de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, michaela.hering@uni-ulm.de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Johannes Deger</a:t>
            </a:r>
            <a:br>
              <a:rPr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	kiz - Infrastruktur, +49 731 50-</a:t>
            </a:r>
            <a:r>
              <a:rPr b="1"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22452</a:t>
            </a:r>
            <a:r>
              <a:rPr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, johannes.deger@uni-ulm.de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Simon Lüke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Studierendenwerk Ulm, IT-Projekte, +49 731 50-</a:t>
            </a:r>
            <a:r>
              <a:rPr b="1"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15069</a:t>
            </a:r>
            <a:r>
              <a:rPr lang="de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, simon.lueke@studierendenwerk-ulm.de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457200">
              <a:spcBef>
                <a:spcPts val="0"/>
              </a:spcBef>
              <a:buNone/>
            </a:pPr>
            <a:r>
              <a:rPr b="1" lang="de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Und...? :-)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story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500" y="4307639"/>
            <a:ext cx="2290639" cy="1359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5841500" y="3578725"/>
            <a:ext cx="2506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Benachrichtigung,</a:t>
            </a:r>
            <a:b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Visualisierung, ...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5765300" y="1283250"/>
            <a:ext cx="3073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Daten… (-bank, -abruf, …)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458499"/>
            <a:ext cx="3309424" cy="49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353735" y="1876400"/>
            <a:ext cx="884400" cy="1249024"/>
          </a:xfrm>
          <a:prstGeom prst="flowChartMagneticDisk">
            <a:avLst/>
          </a:prstGeom>
          <a:solidFill>
            <a:schemeClr val="lt2"/>
          </a:solidFill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6" name="Shape 206"/>
          <p:cNvCxnSpPr/>
          <p:nvPr/>
        </p:nvCxnSpPr>
        <p:spPr>
          <a:xfrm flipH="1" rot="10800000">
            <a:off x="4328925" y="2962225"/>
            <a:ext cx="1264500" cy="6165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7" name="Shape 207"/>
          <p:cNvCxnSpPr/>
          <p:nvPr/>
        </p:nvCxnSpPr>
        <p:spPr>
          <a:xfrm>
            <a:off x="4328925" y="4231450"/>
            <a:ext cx="1272300" cy="3846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https://lh3.googleusercontent.com/9YJPD42PE1fTyaU1b6GOJ-ENyztgTdIRP2dCuKJfoFb1Jfx9NAyjRifnfL4vsCBhY-Tr=w300"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475" y="3182350"/>
            <a:ext cx="1352675" cy="1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Stack, Programmiersprachen, Libraries…?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de"/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Teamorganisation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“Projekt”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Eckpunkte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Zwei Teams bilden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Teamleitung?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Zeitplan für die Woche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Zwischenpräsentationen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Damit’s auch klappt: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“Produktspezifikation”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Meilensteine (siehe Zwischenpräsentation)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Schnittstelle zwischen den Teams bzw. Hardware/Software-Seite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Repository für den 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Koordination							                       Organisation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00" y="2475950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Koordination im Team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/>
              <a:t>Koordination ist essentiell!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Teamintern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Wählen eines Teamleads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Erstellen von Arbeitsplänen/Milestones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Aufgaben sind zum Teilen da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Synchronisation vereinbaren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Teamübergreifend 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Schnittstellen finden und vereinbaren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Kommunikation 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Austauschplattform nutzen (git,svn…)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Teameinteilung...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…, damit jeder das machen kann, was er am liebsten mag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Team 1 - Hardware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Programmierung des TTN-Uno	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Auslesen des Sensors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Verbindung zum TTN-Backend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Datenübermittlung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Team 2 - Software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Daten holen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Daten interpretieren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Visualisierung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Entwicklung einer GUI/o.ä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5837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Projektvorschläge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Feinstaubsensor/NOx-Sensor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Messung von Feinstaubwerten im Ulmer Stadtgebiet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Übermittlung an Lora Backend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Fetchen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Visualisierung der Daten (Karte oä)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Frequency-Scanner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Scannen des des Spektrums 2.4-24GHz 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Alerts bei Peaks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Triangulation eines Störers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Projektvorschläge 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Wetterstation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Sammeln von Wetterdaten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de"/>
              <a:t>Regen/Luftdruck/Helligkeit/Luftfeuchte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“Packen” der Daten + Übermittlung</a:t>
            </a:r>
          </a:p>
          <a:p>
            <a:pPr indent="-228600" lvl="0" marL="914400" rtl="0">
              <a:spcBef>
                <a:spcPts val="0"/>
              </a:spcBef>
            </a:pPr>
            <a:r>
              <a:rPr lang="de"/>
              <a:t>Visualisierung z.B auf Karte oder als Graph </a:t>
            </a:r>
          </a:p>
          <a:p>
            <a:pPr indent="-228600" lvl="1" marL="1828800" rtl="0">
              <a:spcBef>
                <a:spcPts val="0"/>
              </a:spcBef>
            </a:pPr>
            <a:r>
              <a:rPr lang="de"/>
              <a:t>Grafana!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Visualisierung?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864"/>
            <a:ext cx="9144001" cy="508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8981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Things Network, IOT, LoRaWAN, ...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-934102">
            <a:off x="501617" y="2865823"/>
            <a:ext cx="5905258" cy="147676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Worum geht’s?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 rot="-934102">
            <a:off x="2940017" y="4008823"/>
            <a:ext cx="5905258" cy="147676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Was ist was?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Grafana - Macht alles für euch ;)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635"/>
            <a:ext cx="9143999" cy="417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Ankündigungen	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 “Verschwörhaus” gibt’s an jedem zweiten Mittwoch einen TTN/LoRa-Abend. Nächste Termine: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26.04.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10.05.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						 → Weinhof 9 in Ulm</a:t>
            </a:r>
          </a:p>
        </p:txBody>
      </p:sp>
      <p:pic>
        <p:nvPicPr>
          <p:cNvPr descr="Das Verschwörhaus"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075" y="3716024"/>
            <a:ext cx="5199549" cy="29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Nachweise/Quelle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https://www.thethingsnetwork.org/wiki/Home</a:t>
            </a:r>
            <a:r>
              <a:rPr lang="de"/>
              <a:t> 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4"/>
              </a:rPr>
              <a:t>http://freeknowledge.eu/blogs/things-network-4x-commons-internet-of-things</a:t>
            </a:r>
            <a:r>
              <a:rPr lang="de"/>
              <a:t> 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5"/>
              </a:rPr>
              <a:t>https://stefan.schultheis.at/wp-content/uploads/2017/04/IMG_20170403_130844.jpg</a:t>
            </a:r>
            <a:r>
              <a:rPr lang="de"/>
              <a:t> 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6"/>
              </a:rPr>
              <a:t>https://stefan.schultheis.at/wp-content/uploads/2017/03/IMG_20170403_124327.jpg</a:t>
            </a:r>
            <a:r>
              <a:rPr lang="de"/>
              <a:t> 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7"/>
              </a:rPr>
              <a:t>https://stefan.schultheis.at/wp-content/uploads/2017/04/lora-gw2.png</a:t>
            </a:r>
            <a:r>
              <a:rPr lang="de"/>
              <a:t> 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8"/>
              </a:rPr>
              <a:t>https://twitter.com/ttn_ulm/status/855017356569006080</a:t>
            </a:r>
            <a:r>
              <a:rPr lang="de"/>
              <a:t> / Johannes Deger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9"/>
              </a:rPr>
              <a:t>http://ulm.maps.luftdaten.info/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10"/>
              </a:rPr>
              <a:t>http://weinhof9.de/</a:t>
            </a:r>
            <a:r>
              <a:rPr lang="de"/>
              <a:t> </a:t>
            </a:r>
          </a:p>
          <a:p>
            <a:pPr lvl="0">
              <a:spcBef>
                <a:spcPts val="0"/>
              </a:spcBef>
              <a:buNone/>
            </a:pPr>
            <a:br>
              <a:rPr lang="de"/>
            </a:b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6238748"/>
            <a:ext cx="8520600" cy="39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de">
                <a:solidFill>
                  <a:srgbClr val="000000"/>
                </a:solidFill>
              </a:rPr>
              <a:t>thethingsnetwork.org, kurz TTN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5250"/>
            <a:ext cx="7734300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Konzept: Netz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99975" y="5301950"/>
            <a:ext cx="1441500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2400"/>
              <a:t>Node</a:t>
            </a:r>
            <a:br>
              <a:rPr b="1" lang="de" sz="2400"/>
            </a:br>
            <a:r>
              <a:rPr b="1" lang="de" sz="2400"/>
              <a:t>(Sender)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451375"/>
            <a:ext cx="4123399" cy="309253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idx="1" type="body"/>
          </p:nvPr>
        </p:nvSpPr>
        <p:spPr>
          <a:xfrm>
            <a:off x="1671980" y="5301950"/>
            <a:ext cx="1816800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2400"/>
              <a:t>Basisstation</a:t>
            </a:r>
            <a:br>
              <a:rPr b="1" lang="de" sz="2400"/>
            </a:br>
            <a:r>
              <a:rPr b="1" lang="de" sz="2400"/>
              <a:t>(Gateway)</a:t>
            </a:r>
          </a:p>
        </p:txBody>
      </p:sp>
      <p:cxnSp>
        <p:nvCxnSpPr>
          <p:cNvPr id="86" name="Shape 86"/>
          <p:cNvCxnSpPr>
            <a:stCxn id="83" idx="0"/>
          </p:cNvCxnSpPr>
          <p:nvPr/>
        </p:nvCxnSpPr>
        <p:spPr>
          <a:xfrm flipH="1" rot="10800000">
            <a:off x="820725" y="4336550"/>
            <a:ext cx="32700" cy="96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" name="Shape 87"/>
          <p:cNvCxnSpPr>
            <a:stCxn id="83" idx="0"/>
          </p:cNvCxnSpPr>
          <p:nvPr/>
        </p:nvCxnSpPr>
        <p:spPr>
          <a:xfrm flipH="1" rot="10800000">
            <a:off x="820725" y="4468550"/>
            <a:ext cx="599100" cy="83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" name="Shape 88"/>
          <p:cNvCxnSpPr>
            <a:stCxn id="83" idx="0"/>
          </p:cNvCxnSpPr>
          <p:nvPr/>
        </p:nvCxnSpPr>
        <p:spPr>
          <a:xfrm flipH="1" rot="10800000">
            <a:off x="820725" y="4499450"/>
            <a:ext cx="1188600" cy="80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" name="Shape 89"/>
          <p:cNvCxnSpPr>
            <a:stCxn id="85" idx="0"/>
          </p:cNvCxnSpPr>
          <p:nvPr/>
        </p:nvCxnSpPr>
        <p:spPr>
          <a:xfrm rot="10800000">
            <a:off x="2482580" y="3692750"/>
            <a:ext cx="97800" cy="160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Logo The Things Network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973" y="1705824"/>
            <a:ext cx="2679200" cy="20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6051750" y="4023350"/>
            <a:ext cx="2435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 in diesem Internet</a:t>
            </a:r>
          </a:p>
        </p:txBody>
      </p:sp>
      <p:cxnSp>
        <p:nvCxnSpPr>
          <p:cNvPr id="92" name="Shape 92"/>
          <p:cNvCxnSpPr/>
          <p:nvPr/>
        </p:nvCxnSpPr>
        <p:spPr>
          <a:xfrm flipH="1" rot="10800000">
            <a:off x="2606650" y="3405575"/>
            <a:ext cx="3149700" cy="2484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" name="Shape 93"/>
          <p:cNvSpPr txBox="1"/>
          <p:nvPr>
            <p:ph idx="1" type="body"/>
          </p:nvPr>
        </p:nvSpPr>
        <p:spPr>
          <a:xfrm>
            <a:off x="4167670" y="5488175"/>
            <a:ext cx="3272099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2400"/>
              <a:t>Sensordaten</a:t>
            </a:r>
          </a:p>
        </p:txBody>
      </p:sp>
      <p:cxnSp>
        <p:nvCxnSpPr>
          <p:cNvPr id="94" name="Shape 94"/>
          <p:cNvCxnSpPr>
            <a:stCxn id="93" idx="0"/>
          </p:cNvCxnSpPr>
          <p:nvPr/>
        </p:nvCxnSpPr>
        <p:spPr>
          <a:xfrm rot="10800000">
            <a:off x="4996120" y="3669575"/>
            <a:ext cx="807600" cy="181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Konzept: Daten</a:t>
            </a:r>
          </a:p>
        </p:txBody>
      </p:sp>
      <p:pic>
        <p:nvPicPr>
          <p:cNvPr descr="image story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216" y="3441775"/>
            <a:ext cx="3258134" cy="18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5798187" y="2767175"/>
            <a:ext cx="2435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Benachrichtigung,</a:t>
            </a:r>
            <a:b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Visualisierung, ...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465" y="762809"/>
            <a:ext cx="3166024" cy="1781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5330052" y="288575"/>
            <a:ext cx="2991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Daten… (-bank, -abruf, …)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3785875" y="3072125"/>
            <a:ext cx="1846500" cy="6750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/>
          <p:nvPr/>
        </p:nvCxnSpPr>
        <p:spPr>
          <a:xfrm flipH="1" rot="10800000">
            <a:off x="3475550" y="1078200"/>
            <a:ext cx="1761000" cy="10242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" name="Shape 106"/>
          <p:cNvSpPr txBox="1"/>
          <p:nvPr/>
        </p:nvSpPr>
        <p:spPr>
          <a:xfrm>
            <a:off x="4585901" y="5196557"/>
            <a:ext cx="2805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und,</a:t>
            </a:r>
          </a:p>
          <a:p>
            <a:pPr indent="457200" lvl="0">
              <a:spcBef>
                <a:spcPts val="0"/>
              </a:spcBef>
              <a:buNone/>
            </a:pPr>
            <a:r>
              <a:rPr b="1" lang="de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und,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de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und … </a:t>
            </a:r>
          </a:p>
        </p:txBody>
      </p:sp>
      <p:pic>
        <p:nvPicPr>
          <p:cNvPr descr="Logo The Things Network"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73" y="1705824"/>
            <a:ext cx="2679200" cy="20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799650" y="4023350"/>
            <a:ext cx="2435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 in diesem Internet</a:t>
            </a:r>
          </a:p>
        </p:txBody>
      </p:sp>
      <p:cxnSp>
        <p:nvCxnSpPr>
          <p:cNvPr id="109" name="Shape 109"/>
          <p:cNvCxnSpPr/>
          <p:nvPr/>
        </p:nvCxnSpPr>
        <p:spPr>
          <a:xfrm>
            <a:off x="3615200" y="3855675"/>
            <a:ext cx="1256700" cy="14817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Zusammengefasst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5" y="1658174"/>
            <a:ext cx="8520599" cy="443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5" y="1448651"/>
            <a:ext cx="8520600" cy="483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… etwas systematischer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… oder als Stack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14" y="2362200"/>
            <a:ext cx="8408474" cy="30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